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sldIdLst>
    <p:sldId id="256" r:id="rId2"/>
    <p:sldId id="273" r:id="rId3"/>
    <p:sldId id="266" r:id="rId4"/>
    <p:sldId id="265" r:id="rId5"/>
    <p:sldId id="267" r:id="rId6"/>
    <p:sldId id="268" r:id="rId7"/>
    <p:sldId id="269" r:id="rId8"/>
    <p:sldId id="274" r:id="rId9"/>
    <p:sldId id="275" r:id="rId10"/>
    <p:sldId id="270" r:id="rId11"/>
    <p:sldId id="276" r:id="rId12"/>
    <p:sldId id="277" r:id="rId13"/>
    <p:sldId id="278" r:id="rId14"/>
    <p:sldId id="271" r:id="rId15"/>
    <p:sldId id="27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3" d="100"/>
          <a:sy n="73" d="100"/>
        </p:scale>
        <p:origin x="40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E1610D-E2EF-47A8-8BF3-A43FC0AF6F9A}" type="datetimeFigureOut">
              <a:rPr lang="en-IN" smtClean="0"/>
              <a:t>26-06-2024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CBF0DD-6644-4A0E-8575-BC5D9079E126}" type="slidenum">
              <a:rPr lang="en-IN" smtClean="0"/>
              <a:t>‹#›</a:t>
            </a:fld>
            <a:endParaRPr lang="en-IN"/>
          </a:p>
        </p:txBody>
      </p:sp>
    </p:spTree>
    <p:extLst>
      <p:ext uri="{BB962C8B-B14F-4D97-AF65-F5344CB8AC3E}">
        <p14:creationId xmlns:p14="http://schemas.microsoft.com/office/powerpoint/2010/main" val="1041810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E1610D-E2EF-47A8-8BF3-A43FC0AF6F9A}" type="datetimeFigureOut">
              <a:rPr lang="en-IN" smtClean="0"/>
              <a:t>26-06-2024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CBF0DD-6644-4A0E-8575-BC5D9079E126}" type="slidenum">
              <a:rPr lang="en-IN" smtClean="0"/>
              <a:t>‹#›</a:t>
            </a:fld>
            <a:endParaRPr lang="en-IN"/>
          </a:p>
        </p:txBody>
      </p:sp>
    </p:spTree>
    <p:extLst>
      <p:ext uri="{BB962C8B-B14F-4D97-AF65-F5344CB8AC3E}">
        <p14:creationId xmlns:p14="http://schemas.microsoft.com/office/powerpoint/2010/main" val="2495397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E1610D-E2EF-47A8-8BF3-A43FC0AF6F9A}" type="datetimeFigureOut">
              <a:rPr lang="en-IN" smtClean="0"/>
              <a:t>26-06-2024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CBF0DD-6644-4A0E-8575-BC5D9079E126}" type="slidenum">
              <a:rPr lang="en-IN" smtClean="0"/>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99700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E1610D-E2EF-47A8-8BF3-A43FC0AF6F9A}" type="datetimeFigureOut">
              <a:rPr lang="en-IN" smtClean="0"/>
              <a:t>26-06-2024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CBF0DD-6644-4A0E-8575-BC5D9079E126}" type="slidenum">
              <a:rPr lang="en-IN" smtClean="0"/>
              <a:t>‹#›</a:t>
            </a:fld>
            <a:endParaRPr lang="en-IN"/>
          </a:p>
        </p:txBody>
      </p:sp>
    </p:spTree>
    <p:extLst>
      <p:ext uri="{BB962C8B-B14F-4D97-AF65-F5344CB8AC3E}">
        <p14:creationId xmlns:p14="http://schemas.microsoft.com/office/powerpoint/2010/main" val="3912708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E1610D-E2EF-47A8-8BF3-A43FC0AF6F9A}" type="datetimeFigureOut">
              <a:rPr lang="en-IN" smtClean="0"/>
              <a:t>26-06-2024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CBF0DD-6644-4A0E-8575-BC5D9079E126}"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69419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E1610D-E2EF-47A8-8BF3-A43FC0AF6F9A}" type="datetimeFigureOut">
              <a:rPr lang="en-IN" smtClean="0"/>
              <a:t>26-06-2024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CBF0DD-6644-4A0E-8575-BC5D9079E126}" type="slidenum">
              <a:rPr lang="en-IN" smtClean="0"/>
              <a:t>‹#›</a:t>
            </a:fld>
            <a:endParaRPr lang="en-IN"/>
          </a:p>
        </p:txBody>
      </p:sp>
    </p:spTree>
    <p:extLst>
      <p:ext uri="{BB962C8B-B14F-4D97-AF65-F5344CB8AC3E}">
        <p14:creationId xmlns:p14="http://schemas.microsoft.com/office/powerpoint/2010/main" val="2978060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E1610D-E2EF-47A8-8BF3-A43FC0AF6F9A}" type="datetimeFigureOut">
              <a:rPr lang="en-IN" smtClean="0"/>
              <a:t>26-06-2024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CBF0DD-6644-4A0E-8575-BC5D9079E126}" type="slidenum">
              <a:rPr lang="en-IN" smtClean="0"/>
              <a:t>‹#›</a:t>
            </a:fld>
            <a:endParaRPr lang="en-IN"/>
          </a:p>
        </p:txBody>
      </p:sp>
    </p:spTree>
    <p:extLst>
      <p:ext uri="{BB962C8B-B14F-4D97-AF65-F5344CB8AC3E}">
        <p14:creationId xmlns:p14="http://schemas.microsoft.com/office/powerpoint/2010/main" val="3922722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E1610D-E2EF-47A8-8BF3-A43FC0AF6F9A}" type="datetimeFigureOut">
              <a:rPr lang="en-IN" smtClean="0"/>
              <a:t>26-06-2024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CBF0DD-6644-4A0E-8575-BC5D9079E126}" type="slidenum">
              <a:rPr lang="en-IN" smtClean="0"/>
              <a:t>‹#›</a:t>
            </a:fld>
            <a:endParaRPr lang="en-IN"/>
          </a:p>
        </p:txBody>
      </p:sp>
    </p:spTree>
    <p:extLst>
      <p:ext uri="{BB962C8B-B14F-4D97-AF65-F5344CB8AC3E}">
        <p14:creationId xmlns:p14="http://schemas.microsoft.com/office/powerpoint/2010/main" val="27262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E1610D-E2EF-47A8-8BF3-A43FC0AF6F9A}" type="datetimeFigureOut">
              <a:rPr lang="en-IN" smtClean="0"/>
              <a:t>26-06-2024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CBF0DD-6644-4A0E-8575-BC5D9079E126}" type="slidenum">
              <a:rPr lang="en-IN" smtClean="0"/>
              <a:t>‹#›</a:t>
            </a:fld>
            <a:endParaRPr lang="en-IN"/>
          </a:p>
        </p:txBody>
      </p:sp>
    </p:spTree>
    <p:extLst>
      <p:ext uri="{BB962C8B-B14F-4D97-AF65-F5344CB8AC3E}">
        <p14:creationId xmlns:p14="http://schemas.microsoft.com/office/powerpoint/2010/main" val="411295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E1610D-E2EF-47A8-8BF3-A43FC0AF6F9A}" type="datetimeFigureOut">
              <a:rPr lang="en-IN" smtClean="0"/>
              <a:t>26-06-2024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CBF0DD-6644-4A0E-8575-BC5D9079E126}" type="slidenum">
              <a:rPr lang="en-IN" smtClean="0"/>
              <a:t>‹#›</a:t>
            </a:fld>
            <a:endParaRPr lang="en-IN"/>
          </a:p>
        </p:txBody>
      </p:sp>
    </p:spTree>
    <p:extLst>
      <p:ext uri="{BB962C8B-B14F-4D97-AF65-F5344CB8AC3E}">
        <p14:creationId xmlns:p14="http://schemas.microsoft.com/office/powerpoint/2010/main" val="2254904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E1610D-E2EF-47A8-8BF3-A43FC0AF6F9A}" type="datetimeFigureOut">
              <a:rPr lang="en-IN" smtClean="0"/>
              <a:t>26-06-2024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CBF0DD-6644-4A0E-8575-BC5D9079E126}" type="slidenum">
              <a:rPr lang="en-IN" smtClean="0"/>
              <a:t>‹#›</a:t>
            </a:fld>
            <a:endParaRPr lang="en-IN"/>
          </a:p>
        </p:txBody>
      </p:sp>
    </p:spTree>
    <p:extLst>
      <p:ext uri="{BB962C8B-B14F-4D97-AF65-F5344CB8AC3E}">
        <p14:creationId xmlns:p14="http://schemas.microsoft.com/office/powerpoint/2010/main" val="411826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E1610D-E2EF-47A8-8BF3-A43FC0AF6F9A}" type="datetimeFigureOut">
              <a:rPr lang="en-IN" smtClean="0"/>
              <a:t>26-06-2024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2CBF0DD-6644-4A0E-8575-BC5D9079E126}" type="slidenum">
              <a:rPr lang="en-IN" smtClean="0"/>
              <a:t>‹#›</a:t>
            </a:fld>
            <a:endParaRPr lang="en-IN"/>
          </a:p>
        </p:txBody>
      </p:sp>
    </p:spTree>
    <p:extLst>
      <p:ext uri="{BB962C8B-B14F-4D97-AF65-F5344CB8AC3E}">
        <p14:creationId xmlns:p14="http://schemas.microsoft.com/office/powerpoint/2010/main" val="3223760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E1610D-E2EF-47A8-8BF3-A43FC0AF6F9A}" type="datetimeFigureOut">
              <a:rPr lang="en-IN" smtClean="0"/>
              <a:t>26-06-2024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2CBF0DD-6644-4A0E-8575-BC5D9079E126}" type="slidenum">
              <a:rPr lang="en-IN" smtClean="0"/>
              <a:t>‹#›</a:t>
            </a:fld>
            <a:endParaRPr lang="en-IN"/>
          </a:p>
        </p:txBody>
      </p:sp>
    </p:spTree>
    <p:extLst>
      <p:ext uri="{BB962C8B-B14F-4D97-AF65-F5344CB8AC3E}">
        <p14:creationId xmlns:p14="http://schemas.microsoft.com/office/powerpoint/2010/main" val="380307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1610D-E2EF-47A8-8BF3-A43FC0AF6F9A}" type="datetimeFigureOut">
              <a:rPr lang="en-IN" smtClean="0"/>
              <a:t>26-06-2024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2CBF0DD-6644-4A0E-8575-BC5D9079E126}" type="slidenum">
              <a:rPr lang="en-IN" smtClean="0"/>
              <a:t>‹#›</a:t>
            </a:fld>
            <a:endParaRPr lang="en-IN"/>
          </a:p>
        </p:txBody>
      </p:sp>
    </p:spTree>
    <p:extLst>
      <p:ext uri="{BB962C8B-B14F-4D97-AF65-F5344CB8AC3E}">
        <p14:creationId xmlns:p14="http://schemas.microsoft.com/office/powerpoint/2010/main" val="137630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E1610D-E2EF-47A8-8BF3-A43FC0AF6F9A}" type="datetimeFigureOut">
              <a:rPr lang="en-IN" smtClean="0"/>
              <a:t>26-06-2024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CBF0DD-6644-4A0E-8575-BC5D9079E126}" type="slidenum">
              <a:rPr lang="en-IN" smtClean="0"/>
              <a:t>‹#›</a:t>
            </a:fld>
            <a:endParaRPr lang="en-IN"/>
          </a:p>
        </p:txBody>
      </p:sp>
    </p:spTree>
    <p:extLst>
      <p:ext uri="{BB962C8B-B14F-4D97-AF65-F5344CB8AC3E}">
        <p14:creationId xmlns:p14="http://schemas.microsoft.com/office/powerpoint/2010/main" val="2461837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1610D-E2EF-47A8-8BF3-A43FC0AF6F9A}" type="datetimeFigureOut">
              <a:rPr lang="en-IN" smtClean="0"/>
              <a:t>26-06-2024</a:t>
            </a:fld>
            <a:endParaRPr lang="en-IN"/>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CBF0DD-6644-4A0E-8575-BC5D9079E126}" type="slidenum">
              <a:rPr lang="en-IN" smtClean="0"/>
              <a:t>‹#›</a:t>
            </a:fld>
            <a:endParaRPr lang="en-IN"/>
          </a:p>
        </p:txBody>
      </p:sp>
    </p:spTree>
    <p:extLst>
      <p:ext uri="{BB962C8B-B14F-4D97-AF65-F5344CB8AC3E}">
        <p14:creationId xmlns:p14="http://schemas.microsoft.com/office/powerpoint/2010/main" val="1031822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E1610D-E2EF-47A8-8BF3-A43FC0AF6F9A}" type="datetimeFigureOut">
              <a:rPr lang="en-IN" smtClean="0"/>
              <a:t>26-06-2024</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2CBF0DD-6644-4A0E-8575-BC5D9079E126}" type="slidenum">
              <a:rPr lang="en-IN" smtClean="0"/>
              <a:t>‹#›</a:t>
            </a:fld>
            <a:endParaRPr lang="en-IN"/>
          </a:p>
        </p:txBody>
      </p:sp>
    </p:spTree>
    <p:extLst>
      <p:ext uri="{BB962C8B-B14F-4D97-AF65-F5344CB8AC3E}">
        <p14:creationId xmlns:p14="http://schemas.microsoft.com/office/powerpoint/2010/main" val="101763198"/>
      </p:ext>
    </p:extLst>
  </p:cSld>
  <p:clrMap bg1="dk1" tx1="lt1" bg2="dk2"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AD16AA-FE5E-D9B1-77D0-19B773300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2538" y="550864"/>
            <a:ext cx="5860869" cy="5756272"/>
          </a:xfrm>
          <a:prstGeom prst="rect">
            <a:avLst/>
          </a:prstGeom>
        </p:spPr>
      </p:pic>
    </p:spTree>
    <p:extLst>
      <p:ext uri="{BB962C8B-B14F-4D97-AF65-F5344CB8AC3E}">
        <p14:creationId xmlns:p14="http://schemas.microsoft.com/office/powerpoint/2010/main" val="2688943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E409B-7003-B34F-63B0-EAE06F03BB92}"/>
              </a:ext>
            </a:extLst>
          </p:cNvPr>
          <p:cNvSpPr>
            <a:spLocks noGrp="1"/>
          </p:cNvSpPr>
          <p:nvPr>
            <p:ph type="title"/>
          </p:nvPr>
        </p:nvSpPr>
        <p:spPr/>
        <p:txBody>
          <a:bodyPr/>
          <a:lstStyle/>
          <a:p>
            <a:r>
              <a:rPr lang="en-IN" dirty="0"/>
              <a:t>FACTS AND STATISTICS OF DRUG ABUSE IN INDIA</a:t>
            </a:r>
          </a:p>
        </p:txBody>
      </p:sp>
      <p:sp>
        <p:nvSpPr>
          <p:cNvPr id="3" name="Content Placeholder 2">
            <a:extLst>
              <a:ext uri="{FF2B5EF4-FFF2-40B4-BE49-F238E27FC236}">
                <a16:creationId xmlns:a16="http://schemas.microsoft.com/office/drawing/2014/main" id="{D4865609-A0AD-2318-3A28-162B2E2298E7}"/>
              </a:ext>
            </a:extLst>
          </p:cNvPr>
          <p:cNvSpPr>
            <a:spLocks noGrp="1"/>
          </p:cNvSpPr>
          <p:nvPr>
            <p:ph idx="1"/>
          </p:nvPr>
        </p:nvSpPr>
        <p:spPr/>
        <p:txBody>
          <a:bodyPr>
            <a:normAutofit fontScale="92500" lnSpcReduction="20000"/>
          </a:bodyPr>
          <a:lstStyle/>
          <a:p>
            <a:pPr>
              <a:lnSpc>
                <a:spcPct val="150000"/>
              </a:lnSpc>
            </a:pPr>
            <a:r>
              <a:rPr lang="en-US" sz="1800" dirty="0">
                <a:solidFill>
                  <a:schemeClr val="tx1"/>
                </a:solidFill>
              </a:rPr>
              <a:t>	India is one of the world’s largest opiate markets in terms of users and is vulnerable to increased supply from Afghanistan. </a:t>
            </a:r>
            <a:br>
              <a:rPr lang="en-US" sz="1800" dirty="0">
                <a:solidFill>
                  <a:schemeClr val="tx1"/>
                </a:solidFill>
              </a:rPr>
            </a:br>
            <a:endParaRPr lang="en-US" dirty="0">
              <a:solidFill>
                <a:schemeClr val="tx1"/>
              </a:solidFill>
            </a:endParaRPr>
          </a:p>
          <a:p>
            <a:pPr>
              <a:lnSpc>
                <a:spcPct val="150000"/>
              </a:lnSpc>
            </a:pPr>
            <a:r>
              <a:rPr lang="en-US" sz="1800" dirty="0">
                <a:solidFill>
                  <a:schemeClr val="tx1"/>
                </a:solidFill>
              </a:rPr>
              <a:t>Punjab and Himachal Pradesh are leading in India’s epidemic of opioid users, while Gujarat is now the third worst state in terms of drug overdose deaths.  </a:t>
            </a:r>
            <a:br>
              <a:rPr lang="en-US" sz="1800" dirty="0">
                <a:solidFill>
                  <a:schemeClr val="tx1"/>
                </a:solidFill>
              </a:rPr>
            </a:br>
            <a:endParaRPr lang="en-US" sz="1800" dirty="0">
              <a:solidFill>
                <a:schemeClr val="tx1"/>
              </a:solidFill>
            </a:endParaRPr>
          </a:p>
          <a:p>
            <a:pPr>
              <a:lnSpc>
                <a:spcPct val="150000"/>
              </a:lnSpc>
            </a:pPr>
            <a:r>
              <a:rPr lang="en-US" sz="1800" dirty="0">
                <a:solidFill>
                  <a:schemeClr val="tx1"/>
                </a:solidFill>
              </a:rPr>
              <a:t>According to the Narcotics Control Bureau (NCB)’s latest annual report 2023, drug trafficking through sea routes in the Arabian Sea and the Bay of Bengal accounts for around 70% of the total illegal drugs smuggled into India.</a:t>
            </a:r>
            <a:br>
              <a:rPr lang="en-US" sz="1800" dirty="0">
                <a:solidFill>
                  <a:schemeClr val="tx1"/>
                </a:solidFill>
              </a:rPr>
            </a:br>
            <a:endParaRPr lang="en-IN" dirty="0"/>
          </a:p>
        </p:txBody>
      </p:sp>
    </p:spTree>
    <p:extLst>
      <p:ext uri="{BB962C8B-B14F-4D97-AF65-F5344CB8AC3E}">
        <p14:creationId xmlns:p14="http://schemas.microsoft.com/office/powerpoint/2010/main" val="3177190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1D1EB-A487-3CA2-3B0B-68776CFF4490}"/>
              </a:ext>
            </a:extLst>
          </p:cNvPr>
          <p:cNvSpPr>
            <a:spLocks noGrp="1"/>
          </p:cNvSpPr>
          <p:nvPr>
            <p:ph type="title"/>
          </p:nvPr>
        </p:nvSpPr>
        <p:spPr>
          <a:xfrm>
            <a:off x="-69669" y="121920"/>
            <a:ext cx="12261668" cy="1245326"/>
          </a:xfrm>
        </p:spPr>
        <p:txBody>
          <a:bodyPr/>
          <a:lstStyle/>
          <a:p>
            <a:r>
              <a:rPr lang="en-US" b="0" i="0" dirty="0">
                <a:solidFill>
                  <a:srgbClr val="333333"/>
                </a:solidFill>
                <a:effectLst/>
                <a:highlight>
                  <a:srgbClr val="FFFFFF"/>
                </a:highlight>
                <a:latin typeface="Helvetica Neue"/>
              </a:rPr>
              <a:t>DRUGS CASES IN THE COUNTRY</a:t>
            </a:r>
            <a:br>
              <a:rPr lang="en-US" b="0" i="0" dirty="0">
                <a:solidFill>
                  <a:srgbClr val="333333"/>
                </a:solidFill>
                <a:effectLst/>
                <a:highlight>
                  <a:srgbClr val="FFFFFF"/>
                </a:highlight>
                <a:latin typeface="Helvetica Neue"/>
              </a:rPr>
            </a:br>
            <a:endParaRPr lang="en-IN" dirty="0"/>
          </a:p>
        </p:txBody>
      </p:sp>
      <p:pic>
        <p:nvPicPr>
          <p:cNvPr id="9" name="Picture 8">
            <a:extLst>
              <a:ext uri="{FF2B5EF4-FFF2-40B4-BE49-F238E27FC236}">
                <a16:creationId xmlns:a16="http://schemas.microsoft.com/office/drawing/2014/main" id="{232FB326-9660-402E-97CF-BE3098E6B18E}"/>
              </a:ext>
            </a:extLst>
          </p:cNvPr>
          <p:cNvPicPr>
            <a:picLocks noChangeAspect="1"/>
          </p:cNvPicPr>
          <p:nvPr/>
        </p:nvPicPr>
        <p:blipFill>
          <a:blip r:embed="rId2"/>
          <a:stretch>
            <a:fillRect/>
          </a:stretch>
        </p:blipFill>
        <p:spPr>
          <a:xfrm>
            <a:off x="0" y="714103"/>
            <a:ext cx="12191999" cy="6112627"/>
          </a:xfrm>
          <a:prstGeom prst="rect">
            <a:avLst/>
          </a:prstGeom>
        </p:spPr>
      </p:pic>
    </p:spTree>
    <p:extLst>
      <p:ext uri="{BB962C8B-B14F-4D97-AF65-F5344CB8AC3E}">
        <p14:creationId xmlns:p14="http://schemas.microsoft.com/office/powerpoint/2010/main" val="3913661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9FE8D-E674-03DA-0F1D-F0CB2C0BA72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45101C5-0F8B-B4B3-42E3-21526AD76622}"/>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id="{CC0CE648-69E4-9753-4934-77C5BD29BCFD}"/>
              </a:ext>
            </a:extLst>
          </p:cNvPr>
          <p:cNvPicPr>
            <a:picLocks noChangeAspect="1"/>
          </p:cNvPicPr>
          <p:nvPr/>
        </p:nvPicPr>
        <p:blipFill>
          <a:blip r:embed="rId2"/>
          <a:stretch>
            <a:fillRect/>
          </a:stretch>
        </p:blipFill>
        <p:spPr>
          <a:xfrm>
            <a:off x="0" y="-1"/>
            <a:ext cx="12192000" cy="6932023"/>
          </a:xfrm>
          <a:prstGeom prst="rect">
            <a:avLst/>
          </a:prstGeom>
        </p:spPr>
      </p:pic>
    </p:spTree>
    <p:extLst>
      <p:ext uri="{BB962C8B-B14F-4D97-AF65-F5344CB8AC3E}">
        <p14:creationId xmlns:p14="http://schemas.microsoft.com/office/powerpoint/2010/main" val="1986681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66C94F-68B4-81F8-0D20-F54FE325F05F}"/>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id="{A1B8EB94-6ABE-A99A-88E5-22FDBC649A2A}"/>
              </a:ext>
            </a:extLst>
          </p:cNvPr>
          <p:cNvPicPr>
            <a:picLocks noChangeAspect="1"/>
          </p:cNvPicPr>
          <p:nvPr/>
        </p:nvPicPr>
        <p:blipFill>
          <a:blip r:embed="rId2"/>
          <a:stretch>
            <a:fillRect/>
          </a:stretch>
        </p:blipFill>
        <p:spPr>
          <a:xfrm>
            <a:off x="0" y="0"/>
            <a:ext cx="12772750" cy="6858000"/>
          </a:xfrm>
          <a:prstGeom prst="rect">
            <a:avLst/>
          </a:prstGeom>
        </p:spPr>
      </p:pic>
    </p:spTree>
    <p:extLst>
      <p:ext uri="{BB962C8B-B14F-4D97-AF65-F5344CB8AC3E}">
        <p14:creationId xmlns:p14="http://schemas.microsoft.com/office/powerpoint/2010/main" val="3977761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BEEB8-AE64-36D5-7BB6-A5B87503AC33}"/>
              </a:ext>
            </a:extLst>
          </p:cNvPr>
          <p:cNvSpPr>
            <a:spLocks noGrp="1"/>
          </p:cNvSpPr>
          <p:nvPr>
            <p:ph type="title"/>
          </p:nvPr>
        </p:nvSpPr>
        <p:spPr/>
        <p:txBody>
          <a:bodyPr/>
          <a:lstStyle/>
          <a:p>
            <a:r>
              <a:rPr lang="en-IN" dirty="0"/>
              <a:t>REASONS BEHIND DRUG TRAFFICKING IN INDIA</a:t>
            </a:r>
          </a:p>
        </p:txBody>
      </p:sp>
      <p:sp>
        <p:nvSpPr>
          <p:cNvPr id="3" name="Content Placeholder 2">
            <a:extLst>
              <a:ext uri="{FF2B5EF4-FFF2-40B4-BE49-F238E27FC236}">
                <a16:creationId xmlns:a16="http://schemas.microsoft.com/office/drawing/2014/main" id="{B4A24936-F490-B89E-3AA5-2EAA7A6BD137}"/>
              </a:ext>
            </a:extLst>
          </p:cNvPr>
          <p:cNvSpPr>
            <a:spLocks noGrp="1"/>
          </p:cNvSpPr>
          <p:nvPr>
            <p:ph idx="1"/>
          </p:nvPr>
        </p:nvSpPr>
        <p:spPr/>
        <p:txBody>
          <a:bodyPr>
            <a:normAutofit fontScale="92500" lnSpcReduction="20000"/>
          </a:bodyPr>
          <a:lstStyle/>
          <a:p>
            <a:r>
              <a:rPr lang="en-US" sz="1800" dirty="0">
                <a:solidFill>
                  <a:schemeClr val="tx1"/>
                </a:solidFill>
              </a:rPr>
              <a:t>Geographical Location: India’s location sandwiched between the “Golden Crescent” and “Golden Triangle” regions, which are major drug-producing areas, makes it vulnerable to drug trafficking.  </a:t>
            </a:r>
            <a:br>
              <a:rPr lang="en-US" sz="1800" dirty="0">
                <a:solidFill>
                  <a:schemeClr val="tx1"/>
                </a:solidFill>
              </a:rPr>
            </a:br>
            <a:endParaRPr lang="en-US" dirty="0">
              <a:solidFill>
                <a:schemeClr val="tx1"/>
              </a:solidFill>
            </a:endParaRPr>
          </a:p>
          <a:p>
            <a:r>
              <a:rPr lang="en-US" sz="1800" dirty="0">
                <a:solidFill>
                  <a:schemeClr val="tx1"/>
                </a:solidFill>
              </a:rPr>
              <a:t>Porous Borders: India shares borders with several countries that are known for drug production and trafficking, and these borders are often poorly guarded and easily penetrated by smugglers.  </a:t>
            </a:r>
            <a:br>
              <a:rPr lang="en-US" sz="1800" dirty="0">
                <a:solidFill>
                  <a:schemeClr val="tx1"/>
                </a:solidFill>
              </a:rPr>
            </a:br>
            <a:endParaRPr lang="en-US" dirty="0">
              <a:solidFill>
                <a:schemeClr val="tx1"/>
              </a:solidFill>
            </a:endParaRPr>
          </a:p>
          <a:p>
            <a:r>
              <a:rPr lang="en-US" sz="1800" dirty="0">
                <a:solidFill>
                  <a:schemeClr val="tx1"/>
                </a:solidFill>
              </a:rPr>
              <a:t>Large Population: India has a large population generating a high demand for drugs, both for recreational and medicinal purposes.  </a:t>
            </a:r>
            <a:br>
              <a:rPr lang="en-US" sz="1800" dirty="0">
                <a:solidFill>
                  <a:schemeClr val="tx1"/>
                </a:solidFill>
              </a:rPr>
            </a:br>
            <a:endParaRPr lang="en-US" dirty="0">
              <a:solidFill>
                <a:schemeClr val="tx1"/>
              </a:solidFill>
            </a:endParaRPr>
          </a:p>
          <a:p>
            <a:r>
              <a:rPr lang="en-US" sz="1800" dirty="0">
                <a:solidFill>
                  <a:schemeClr val="tx1"/>
                </a:solidFill>
              </a:rPr>
              <a:t>Lack of awareness: People lack awareness about the dangers of drug abuse. </a:t>
            </a:r>
            <a:br>
              <a:rPr lang="en-US" sz="1800" dirty="0">
                <a:solidFill>
                  <a:schemeClr val="tx1"/>
                </a:solidFill>
              </a:rPr>
            </a:br>
            <a:endParaRPr lang="en-US" dirty="0">
              <a:solidFill>
                <a:schemeClr val="tx1"/>
              </a:solidFill>
            </a:endParaRPr>
          </a:p>
          <a:p>
            <a:r>
              <a:rPr lang="en-US" sz="1800" dirty="0">
                <a:solidFill>
                  <a:schemeClr val="tx1"/>
                </a:solidFill>
              </a:rPr>
              <a:t>Corruption: Corruption among law enforcement agencies and government officials allows drug traffickers to operate with impunity. </a:t>
            </a:r>
            <a:endParaRPr lang="en-IN" dirty="0"/>
          </a:p>
        </p:txBody>
      </p:sp>
    </p:spTree>
    <p:extLst>
      <p:ext uri="{BB962C8B-B14F-4D97-AF65-F5344CB8AC3E}">
        <p14:creationId xmlns:p14="http://schemas.microsoft.com/office/powerpoint/2010/main" val="3379895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82D33-51BA-C7EA-3CD1-7646E5360CA8}"/>
              </a:ext>
            </a:extLst>
          </p:cNvPr>
          <p:cNvSpPr>
            <a:spLocks noGrp="1"/>
          </p:cNvSpPr>
          <p:nvPr>
            <p:ph type="title"/>
          </p:nvPr>
        </p:nvSpPr>
        <p:spPr/>
        <p:txBody>
          <a:bodyPr/>
          <a:lstStyle/>
          <a:p>
            <a:r>
              <a:rPr lang="en-IN" dirty="0"/>
              <a:t>               </a:t>
            </a:r>
            <a:r>
              <a:rPr lang="en-IN" sz="5400" b="1" dirty="0"/>
              <a:t>SO LET’S SAY</a:t>
            </a:r>
          </a:p>
        </p:txBody>
      </p:sp>
      <p:sp>
        <p:nvSpPr>
          <p:cNvPr id="3" name="Rectangle 2">
            <a:extLst>
              <a:ext uri="{FF2B5EF4-FFF2-40B4-BE49-F238E27FC236}">
                <a16:creationId xmlns:a16="http://schemas.microsoft.com/office/drawing/2014/main" id="{33AB09E3-7DB5-2A92-3FB1-383267C58846}"/>
              </a:ext>
            </a:extLst>
          </p:cNvPr>
          <p:cNvSpPr/>
          <p:nvPr/>
        </p:nvSpPr>
        <p:spPr>
          <a:xfrm>
            <a:off x="2481175" y="2723494"/>
            <a:ext cx="2578504" cy="156966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9600" b="1" dirty="0">
                <a:ln/>
              </a:rPr>
              <a:t>NO</a:t>
            </a:r>
            <a:endParaRPr lang="en-US" sz="9600" b="1" cap="none" spc="0" dirty="0">
              <a:ln/>
              <a:effectLst/>
            </a:endParaRPr>
          </a:p>
        </p:txBody>
      </p:sp>
      <p:sp>
        <p:nvSpPr>
          <p:cNvPr id="4" name="&quot;Not Allowed&quot; Symbol 3">
            <a:extLst>
              <a:ext uri="{FF2B5EF4-FFF2-40B4-BE49-F238E27FC236}">
                <a16:creationId xmlns:a16="http://schemas.microsoft.com/office/drawing/2014/main" id="{32ADBC8E-5C96-10B3-3FF7-452475757D13}"/>
              </a:ext>
            </a:extLst>
          </p:cNvPr>
          <p:cNvSpPr/>
          <p:nvPr/>
        </p:nvSpPr>
        <p:spPr>
          <a:xfrm>
            <a:off x="4975668" y="2768600"/>
            <a:ext cx="1558834" cy="1320800"/>
          </a:xfrm>
          <a:prstGeom prst="noSmoking">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 name="Rectangle 4">
            <a:extLst>
              <a:ext uri="{FF2B5EF4-FFF2-40B4-BE49-F238E27FC236}">
                <a16:creationId xmlns:a16="http://schemas.microsoft.com/office/drawing/2014/main" id="{E45500FB-0FD1-DCAC-F9D6-54000D11A2C6}"/>
              </a:ext>
            </a:extLst>
          </p:cNvPr>
          <p:cNvSpPr/>
          <p:nvPr/>
        </p:nvSpPr>
        <p:spPr>
          <a:xfrm>
            <a:off x="2007355" y="3969486"/>
            <a:ext cx="5936626" cy="156966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9600" b="1" cap="none" spc="0" dirty="0">
                <a:ln/>
                <a:effectLst/>
              </a:rPr>
              <a:t>TO DRUGS</a:t>
            </a:r>
          </a:p>
        </p:txBody>
      </p:sp>
    </p:spTree>
    <p:extLst>
      <p:ext uri="{BB962C8B-B14F-4D97-AF65-F5344CB8AC3E}">
        <p14:creationId xmlns:p14="http://schemas.microsoft.com/office/powerpoint/2010/main" val="3554127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id="{E7510C68-84C3-DC29-0FED-04234C50B44C}"/>
              </a:ext>
            </a:extLst>
          </p:cNvPr>
          <p:cNvSpPr/>
          <p:nvPr/>
        </p:nvSpPr>
        <p:spPr>
          <a:xfrm>
            <a:off x="1653348" y="2492829"/>
            <a:ext cx="7532914" cy="1872342"/>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4400" dirty="0">
                <a:solidFill>
                  <a:schemeClr val="tx1"/>
                </a:solidFill>
                <a:latin typeface="Algerian" panose="04020705040A02060702" pitchFamily="82" charset="0"/>
              </a:rPr>
              <a:t>DRUGS COST YOU MORE THAN JUST MONEY</a:t>
            </a:r>
          </a:p>
        </p:txBody>
      </p:sp>
    </p:spTree>
    <p:extLst>
      <p:ext uri="{BB962C8B-B14F-4D97-AF65-F5344CB8AC3E}">
        <p14:creationId xmlns:p14="http://schemas.microsoft.com/office/powerpoint/2010/main" val="2112840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7F9CF-1313-B8EA-BE60-4C5BB2A234B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8DD0933-91E9-8E7D-97AB-A7B73E891605}"/>
              </a:ext>
            </a:extLst>
          </p:cNvPr>
          <p:cNvSpPr>
            <a:spLocks noGrp="1"/>
          </p:cNvSpPr>
          <p:nvPr>
            <p:ph idx="1"/>
          </p:nvPr>
        </p:nvSpPr>
        <p:spPr/>
        <p:txBody>
          <a:bodyPr/>
          <a:lstStyle/>
          <a:p>
            <a:pPr>
              <a:lnSpc>
                <a:spcPct val="200000"/>
              </a:lnSpc>
            </a:pPr>
            <a:r>
              <a:rPr lang="en-US" sz="1800" dirty="0">
                <a:solidFill>
                  <a:schemeClr val="tx1"/>
                </a:solidFill>
              </a:rPr>
              <a:t>Every year on June 26th, the world comes together to observe the International Day Against Drug Abuse and Illicit Trafficking. Established by the United Nations in 1987, this day serves as a global reminder of the urgent need to combat the pervasive issues of drug abuse and illicit trafficking.</a:t>
            </a:r>
            <a:endParaRPr lang="en-IN" dirty="0"/>
          </a:p>
        </p:txBody>
      </p:sp>
    </p:spTree>
    <p:extLst>
      <p:ext uri="{BB962C8B-B14F-4D97-AF65-F5344CB8AC3E}">
        <p14:creationId xmlns:p14="http://schemas.microsoft.com/office/powerpoint/2010/main" val="1394344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FFC4A-3454-46C5-9878-6938D24E90DC}"/>
              </a:ext>
            </a:extLst>
          </p:cNvPr>
          <p:cNvSpPr>
            <a:spLocks noGrp="1"/>
          </p:cNvSpPr>
          <p:nvPr>
            <p:ph type="title"/>
          </p:nvPr>
        </p:nvSpPr>
        <p:spPr/>
        <p:txBody>
          <a:bodyPr/>
          <a:lstStyle/>
          <a:p>
            <a:r>
              <a:rPr lang="en-IN" dirty="0"/>
              <a:t>WORLD DRUG DAY 2024</a:t>
            </a:r>
          </a:p>
        </p:txBody>
      </p:sp>
      <p:sp>
        <p:nvSpPr>
          <p:cNvPr id="3" name="Content Placeholder 2">
            <a:extLst>
              <a:ext uri="{FF2B5EF4-FFF2-40B4-BE49-F238E27FC236}">
                <a16:creationId xmlns:a16="http://schemas.microsoft.com/office/drawing/2014/main" id="{A6D4E4E1-1FBC-E66D-0D96-F16711A24B1B}"/>
              </a:ext>
            </a:extLst>
          </p:cNvPr>
          <p:cNvSpPr>
            <a:spLocks noGrp="1"/>
          </p:cNvSpPr>
          <p:nvPr>
            <p:ph idx="1"/>
          </p:nvPr>
        </p:nvSpPr>
        <p:spPr/>
        <p:txBody>
          <a:bodyPr/>
          <a:lstStyle/>
          <a:p>
            <a:pPr marL="0" indent="0">
              <a:lnSpc>
                <a:spcPct val="200000"/>
              </a:lnSpc>
              <a:buNone/>
            </a:pPr>
            <a:br>
              <a:rPr lang="en-US" sz="1800" dirty="0">
                <a:solidFill>
                  <a:schemeClr val="tx1"/>
                </a:solidFill>
              </a:rPr>
            </a:br>
            <a:r>
              <a:rPr lang="en-US" sz="1800" dirty="0">
                <a:solidFill>
                  <a:schemeClr val="tx1"/>
                </a:solidFill>
              </a:rPr>
              <a:t>International Day Against Drug Abuse and Illicit Trafficking 2024 is observed on June 26. The day is commonly referred to as World Anti-Drug Day. This observance was established by the United Nations General Assembly in 1987 to strengthen action and cooperation to achieve the goal of an international society free of drug abuse.</a:t>
            </a:r>
            <a:endParaRPr lang="en-IN" dirty="0"/>
          </a:p>
        </p:txBody>
      </p:sp>
    </p:spTree>
    <p:extLst>
      <p:ext uri="{BB962C8B-B14F-4D97-AF65-F5344CB8AC3E}">
        <p14:creationId xmlns:p14="http://schemas.microsoft.com/office/powerpoint/2010/main" val="3382475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BEC1F-42BA-BFCC-217A-C1BDD9F2BE70}"/>
              </a:ext>
            </a:extLst>
          </p:cNvPr>
          <p:cNvSpPr>
            <a:spLocks noGrp="1"/>
          </p:cNvSpPr>
          <p:nvPr>
            <p:ph type="title"/>
          </p:nvPr>
        </p:nvSpPr>
        <p:spPr/>
        <p:txBody>
          <a:bodyPr/>
          <a:lstStyle/>
          <a:p>
            <a:r>
              <a:rPr lang="en-IN" dirty="0"/>
              <a:t>WORLD DRUG DAY THEME</a:t>
            </a:r>
          </a:p>
        </p:txBody>
      </p:sp>
      <p:sp>
        <p:nvSpPr>
          <p:cNvPr id="3" name="Content Placeholder 2">
            <a:extLst>
              <a:ext uri="{FF2B5EF4-FFF2-40B4-BE49-F238E27FC236}">
                <a16:creationId xmlns:a16="http://schemas.microsoft.com/office/drawing/2014/main" id="{0F9C9494-E032-1F92-E042-796CECB54C17}"/>
              </a:ext>
            </a:extLst>
          </p:cNvPr>
          <p:cNvSpPr>
            <a:spLocks noGrp="1"/>
          </p:cNvSpPr>
          <p:nvPr>
            <p:ph idx="1"/>
          </p:nvPr>
        </p:nvSpPr>
        <p:spPr/>
        <p:txBody>
          <a:bodyPr/>
          <a:lstStyle/>
          <a:p>
            <a:pPr>
              <a:lnSpc>
                <a:spcPct val="200000"/>
              </a:lnSpc>
            </a:pPr>
            <a:r>
              <a:rPr lang="en-US" sz="1800" dirty="0">
                <a:solidFill>
                  <a:schemeClr val="tx1"/>
                </a:solidFill>
              </a:rPr>
              <a:t>The theme of World Drug Day 2024 is “</a:t>
            </a:r>
            <a:r>
              <a:rPr lang="en-US" sz="1800" b="1" dirty="0">
                <a:solidFill>
                  <a:schemeClr val="tx1"/>
                </a:solidFill>
              </a:rPr>
              <a:t>The evidence is clear: invest in prevention”</a:t>
            </a:r>
            <a:r>
              <a:rPr lang="en-US" sz="1800" dirty="0">
                <a:solidFill>
                  <a:schemeClr val="tx1"/>
                </a:solidFill>
              </a:rPr>
              <a:t> The theme of International Day against Drug Abuse and Illicit Trafficking 2024 teaches us the importance of understanding that effective drug policies need to be grounded on science, research, compassion, and full respect for human rights. The day also emphasizes a thorough comprehension of the social, economic, and health consequences of drug use.</a:t>
            </a:r>
            <a:br>
              <a:rPr lang="en-US" sz="1800" dirty="0">
                <a:solidFill>
                  <a:schemeClr val="tx1"/>
                </a:solidFill>
              </a:rPr>
            </a:br>
            <a:endParaRPr lang="en-IN" dirty="0"/>
          </a:p>
        </p:txBody>
      </p:sp>
    </p:spTree>
    <p:extLst>
      <p:ext uri="{BB962C8B-B14F-4D97-AF65-F5344CB8AC3E}">
        <p14:creationId xmlns:p14="http://schemas.microsoft.com/office/powerpoint/2010/main" val="1457043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49420-F95A-D6B0-91CC-D268F779C956}"/>
              </a:ext>
            </a:extLst>
          </p:cNvPr>
          <p:cNvSpPr>
            <a:spLocks noGrp="1"/>
          </p:cNvSpPr>
          <p:nvPr>
            <p:ph type="title"/>
          </p:nvPr>
        </p:nvSpPr>
        <p:spPr/>
        <p:txBody>
          <a:bodyPr/>
          <a:lstStyle/>
          <a:p>
            <a:r>
              <a:rPr lang="en-IN" dirty="0"/>
              <a:t>SIGNIFICANCE OF WORLD DRUG DAY</a:t>
            </a:r>
          </a:p>
        </p:txBody>
      </p:sp>
      <p:sp>
        <p:nvSpPr>
          <p:cNvPr id="3" name="Content Placeholder 2">
            <a:extLst>
              <a:ext uri="{FF2B5EF4-FFF2-40B4-BE49-F238E27FC236}">
                <a16:creationId xmlns:a16="http://schemas.microsoft.com/office/drawing/2014/main" id="{0FD2AA94-EE47-3DAF-9C79-4BD167985DBE}"/>
              </a:ext>
            </a:extLst>
          </p:cNvPr>
          <p:cNvSpPr>
            <a:spLocks noGrp="1"/>
          </p:cNvSpPr>
          <p:nvPr>
            <p:ph idx="1"/>
          </p:nvPr>
        </p:nvSpPr>
        <p:spPr/>
        <p:txBody>
          <a:bodyPr>
            <a:normAutofit fontScale="85000" lnSpcReduction="10000"/>
          </a:bodyPr>
          <a:lstStyle/>
          <a:p>
            <a:pPr>
              <a:lnSpc>
                <a:spcPct val="200000"/>
              </a:lnSpc>
            </a:pPr>
            <a:r>
              <a:rPr lang="en-US" sz="1800" dirty="0">
                <a:solidFill>
                  <a:schemeClr val="tx1"/>
                </a:solidFill>
              </a:rPr>
              <a:t>The significance of World Drug Day 2024 lies in its ability to raise awareness about the severe consequences of drug abuse and illicit trafficking. These issues not only destroy lives but also disrupt communities, fuel crime, and weaken economies.</a:t>
            </a:r>
          </a:p>
          <a:p>
            <a:pPr>
              <a:lnSpc>
                <a:spcPct val="200000"/>
              </a:lnSpc>
            </a:pPr>
            <a:r>
              <a:rPr lang="en-US" sz="1800" dirty="0">
                <a:solidFill>
                  <a:schemeClr val="tx1"/>
                </a:solidFill>
              </a:rPr>
              <a:t> According to the United Nations Office on Drugs and Crime (UNODC), around 269 million people worldwide used drugs in 2018, and the numbers have continued to rise. The anti-drug day highlights the global commitment needed to address these challenges through education, support, and rehabilitation</a:t>
            </a:r>
            <a:r>
              <a:rPr lang="en-US" sz="2000" dirty="0">
                <a:solidFill>
                  <a:schemeClr val="tx1"/>
                </a:solidFill>
              </a:rPr>
              <a:t>.</a:t>
            </a:r>
            <a:br>
              <a:rPr lang="en-US" sz="2000" dirty="0">
                <a:solidFill>
                  <a:schemeClr val="tx1"/>
                </a:solidFill>
              </a:rPr>
            </a:br>
            <a:endParaRPr lang="en-IN" dirty="0"/>
          </a:p>
        </p:txBody>
      </p:sp>
    </p:spTree>
    <p:extLst>
      <p:ext uri="{BB962C8B-B14F-4D97-AF65-F5344CB8AC3E}">
        <p14:creationId xmlns:p14="http://schemas.microsoft.com/office/powerpoint/2010/main" val="616093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EB93-2C3E-07D3-FFC8-2DCC002ADCE2}"/>
              </a:ext>
            </a:extLst>
          </p:cNvPr>
          <p:cNvSpPr>
            <a:spLocks noGrp="1"/>
          </p:cNvSpPr>
          <p:nvPr>
            <p:ph type="title"/>
          </p:nvPr>
        </p:nvSpPr>
        <p:spPr/>
        <p:txBody>
          <a:bodyPr/>
          <a:lstStyle/>
          <a:p>
            <a:r>
              <a:rPr lang="en-IN" dirty="0"/>
              <a:t>DRUG TRAFFICKING IN INDIA</a:t>
            </a:r>
          </a:p>
        </p:txBody>
      </p:sp>
      <p:sp>
        <p:nvSpPr>
          <p:cNvPr id="3" name="Content Placeholder 2">
            <a:extLst>
              <a:ext uri="{FF2B5EF4-FFF2-40B4-BE49-F238E27FC236}">
                <a16:creationId xmlns:a16="http://schemas.microsoft.com/office/drawing/2014/main" id="{2D19A255-4B9B-39E0-11AE-9E3A4F1E05EE}"/>
              </a:ext>
            </a:extLst>
          </p:cNvPr>
          <p:cNvSpPr>
            <a:spLocks noGrp="1"/>
          </p:cNvSpPr>
          <p:nvPr>
            <p:ph idx="1"/>
          </p:nvPr>
        </p:nvSpPr>
        <p:spPr/>
        <p:txBody>
          <a:bodyPr/>
          <a:lstStyle/>
          <a:p>
            <a:pPr>
              <a:lnSpc>
                <a:spcPct val="200000"/>
              </a:lnSpc>
            </a:pPr>
            <a:r>
              <a:rPr lang="en-US" sz="1800" dirty="0">
                <a:solidFill>
                  <a:schemeClr val="tx1"/>
                </a:solidFill>
              </a:rPr>
              <a:t>It is a serious issue which is posing challenges to the social, economic, and political fabric of the country. </a:t>
            </a:r>
            <a:br>
              <a:rPr lang="en-US" sz="1800" dirty="0">
                <a:solidFill>
                  <a:schemeClr val="tx1"/>
                </a:solidFill>
              </a:rPr>
            </a:br>
            <a:r>
              <a:rPr lang="en-US" sz="1800" dirty="0">
                <a:solidFill>
                  <a:schemeClr val="tx1"/>
                </a:solidFill>
              </a:rPr>
              <a:t>The illegal trade of drugs has been a persistent problem, and it continues to evolve and become more sophisticated with new technologies and methods.</a:t>
            </a:r>
            <a:br>
              <a:rPr lang="en-US" sz="1800" dirty="0">
                <a:solidFill>
                  <a:schemeClr val="tx1"/>
                </a:solidFill>
              </a:rPr>
            </a:br>
            <a:r>
              <a:rPr lang="en-US" sz="1800" dirty="0">
                <a:solidFill>
                  <a:schemeClr val="tx1"/>
                </a:solidFill>
              </a:rPr>
              <a:t>The emergence of darknet markets and increased use of maritime routes has posed new challenges in the fight against drug trafficking in India. </a:t>
            </a:r>
            <a:br>
              <a:rPr lang="en-US" sz="1800" dirty="0">
                <a:solidFill>
                  <a:schemeClr val="tx1"/>
                </a:solidFill>
              </a:rPr>
            </a:br>
            <a:endParaRPr lang="en-IN" dirty="0"/>
          </a:p>
        </p:txBody>
      </p:sp>
    </p:spTree>
    <p:extLst>
      <p:ext uri="{BB962C8B-B14F-4D97-AF65-F5344CB8AC3E}">
        <p14:creationId xmlns:p14="http://schemas.microsoft.com/office/powerpoint/2010/main" val="3899139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7D097FD-56FC-F480-F381-0CF17D3384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2819" y="609600"/>
            <a:ext cx="3990460" cy="5545917"/>
          </a:xfrm>
        </p:spPr>
      </p:pic>
    </p:spTree>
    <p:extLst>
      <p:ext uri="{BB962C8B-B14F-4D97-AF65-F5344CB8AC3E}">
        <p14:creationId xmlns:p14="http://schemas.microsoft.com/office/powerpoint/2010/main" val="4040923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82C17C-E7F0-CFCE-DC5A-A425ED6190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674" y="115142"/>
            <a:ext cx="5146766" cy="2861575"/>
          </a:xfrm>
          <a:prstGeom prst="rect">
            <a:avLst/>
          </a:prstGeom>
        </p:spPr>
      </p:pic>
      <p:pic>
        <p:nvPicPr>
          <p:cNvPr id="5" name="Picture 4">
            <a:extLst>
              <a:ext uri="{FF2B5EF4-FFF2-40B4-BE49-F238E27FC236}">
                <a16:creationId xmlns:a16="http://schemas.microsoft.com/office/drawing/2014/main" id="{8E540B37-A1EB-E9BE-DFA7-85DA94025D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699" y="115142"/>
            <a:ext cx="3554633" cy="3101008"/>
          </a:xfrm>
          <a:prstGeom prst="rect">
            <a:avLst/>
          </a:prstGeom>
        </p:spPr>
      </p:pic>
      <p:pic>
        <p:nvPicPr>
          <p:cNvPr id="7" name="Picture 6">
            <a:extLst>
              <a:ext uri="{FF2B5EF4-FFF2-40B4-BE49-F238E27FC236}">
                <a16:creationId xmlns:a16="http://schemas.microsoft.com/office/drawing/2014/main" id="{A7659896-671E-9B52-76F1-B3E7C46D03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2629" y="115142"/>
            <a:ext cx="3934738" cy="4501228"/>
          </a:xfrm>
          <a:prstGeom prst="rect">
            <a:avLst/>
          </a:prstGeom>
        </p:spPr>
      </p:pic>
      <p:pic>
        <p:nvPicPr>
          <p:cNvPr id="9" name="Picture 8">
            <a:extLst>
              <a:ext uri="{FF2B5EF4-FFF2-40B4-BE49-F238E27FC236}">
                <a16:creationId xmlns:a16="http://schemas.microsoft.com/office/drawing/2014/main" id="{F8AE1831-5DBA-D7E9-1AA2-B470600AA5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7367" y="3216150"/>
            <a:ext cx="3554633" cy="3963125"/>
          </a:xfrm>
          <a:prstGeom prst="rect">
            <a:avLst/>
          </a:prstGeom>
        </p:spPr>
      </p:pic>
      <p:pic>
        <p:nvPicPr>
          <p:cNvPr id="13" name="Picture 12">
            <a:extLst>
              <a:ext uri="{FF2B5EF4-FFF2-40B4-BE49-F238E27FC236}">
                <a16:creationId xmlns:a16="http://schemas.microsoft.com/office/drawing/2014/main" id="{A3604E40-8CDC-C49B-9CC9-9F09DFF90C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096434"/>
            <a:ext cx="3658118" cy="4914348"/>
          </a:xfrm>
          <a:prstGeom prst="rect">
            <a:avLst/>
          </a:prstGeom>
        </p:spPr>
      </p:pic>
      <p:pic>
        <p:nvPicPr>
          <p:cNvPr id="15" name="Picture 14">
            <a:extLst>
              <a:ext uri="{FF2B5EF4-FFF2-40B4-BE49-F238E27FC236}">
                <a16:creationId xmlns:a16="http://schemas.microsoft.com/office/drawing/2014/main" id="{C1852468-B2DF-5E43-779F-C4FC172B58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99975" y="2976717"/>
            <a:ext cx="1202654" cy="1639653"/>
          </a:xfrm>
          <a:prstGeom prst="rect">
            <a:avLst/>
          </a:prstGeom>
        </p:spPr>
      </p:pic>
      <p:pic>
        <p:nvPicPr>
          <p:cNvPr id="17" name="Picture 16">
            <a:extLst>
              <a:ext uri="{FF2B5EF4-FFF2-40B4-BE49-F238E27FC236}">
                <a16:creationId xmlns:a16="http://schemas.microsoft.com/office/drawing/2014/main" id="{F872FB09-A2E3-CAF8-F422-B6AEFD0D7E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9975" y="4616370"/>
            <a:ext cx="5067724" cy="2740751"/>
          </a:xfrm>
          <a:prstGeom prst="rect">
            <a:avLst/>
          </a:prstGeom>
        </p:spPr>
      </p:pic>
    </p:spTree>
    <p:extLst>
      <p:ext uri="{BB962C8B-B14F-4D97-AF65-F5344CB8AC3E}">
        <p14:creationId xmlns:p14="http://schemas.microsoft.com/office/powerpoint/2010/main" val="150512407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89</TotalTime>
  <Words>629</Words>
  <Application>Microsoft Office PowerPoint</Application>
  <PresentationFormat>Widescreen</PresentationFormat>
  <Paragraphs>25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Algerian</vt:lpstr>
      <vt:lpstr>Arial</vt:lpstr>
      <vt:lpstr>Helvetica Neue</vt:lpstr>
      <vt:lpstr>Trebuchet MS</vt:lpstr>
      <vt:lpstr>Wingdings 3</vt:lpstr>
      <vt:lpstr>Facet</vt:lpstr>
      <vt:lpstr>PowerPoint Presentation</vt:lpstr>
      <vt:lpstr>PowerPoint Presentation</vt:lpstr>
      <vt:lpstr>PowerPoint Presentation</vt:lpstr>
      <vt:lpstr>WORLD DRUG DAY 2024</vt:lpstr>
      <vt:lpstr>WORLD DRUG DAY THEME</vt:lpstr>
      <vt:lpstr>SIGNIFICANCE OF WORLD DRUG DAY</vt:lpstr>
      <vt:lpstr>DRUG TRAFFICKING IN INDIA</vt:lpstr>
      <vt:lpstr>PowerPoint Presentation</vt:lpstr>
      <vt:lpstr>PowerPoint Presentation</vt:lpstr>
      <vt:lpstr>FACTS AND STATISTICS OF DRUG ABUSE IN INDIA</vt:lpstr>
      <vt:lpstr>DRUGS CASES IN THE COUNTRY </vt:lpstr>
      <vt:lpstr>PowerPoint Presentation</vt:lpstr>
      <vt:lpstr>PowerPoint Presentation</vt:lpstr>
      <vt:lpstr>REASONS BEHIND DRUG TRAFFICKING IN INDIA</vt:lpstr>
      <vt:lpstr>               SO LET’S SAY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hp world</dc:creator>
  <cp:lastModifiedBy>Thameem S</cp:lastModifiedBy>
  <cp:revision>3</cp:revision>
  <dcterms:created xsi:type="dcterms:W3CDTF">2024-06-26T04:51:15Z</dcterms:created>
  <dcterms:modified xsi:type="dcterms:W3CDTF">2024-06-26T06:33:56Z</dcterms:modified>
</cp:coreProperties>
</file>